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4083" r:id="rId1"/>
    <p:sldMasterId id="2147484085" r:id="rId2"/>
    <p:sldMasterId id="2147484088" r:id="rId3"/>
    <p:sldMasterId id="2147484091" r:id="rId4"/>
    <p:sldMasterId id="2147484093" r:id="rId5"/>
    <p:sldMasterId id="2147484095" r:id="rId6"/>
  </p:sldMasterIdLst>
  <p:notesMasterIdLst>
    <p:notesMasterId r:id="rId38"/>
  </p:notesMasterIdLst>
  <p:handoutMasterIdLst>
    <p:handoutMasterId r:id="rId39"/>
  </p:handoutMasterIdLst>
  <p:sldIdLst>
    <p:sldId id="313" r:id="rId7"/>
    <p:sldId id="315" r:id="rId8"/>
    <p:sldId id="314" r:id="rId9"/>
    <p:sldId id="311" r:id="rId10"/>
    <p:sldId id="325" r:id="rId11"/>
    <p:sldId id="323" r:id="rId12"/>
    <p:sldId id="327" r:id="rId13"/>
    <p:sldId id="326" r:id="rId14"/>
    <p:sldId id="329" r:id="rId15"/>
    <p:sldId id="338" r:id="rId16"/>
    <p:sldId id="339" r:id="rId17"/>
    <p:sldId id="334" r:id="rId18"/>
    <p:sldId id="300" r:id="rId19"/>
    <p:sldId id="302" r:id="rId20"/>
    <p:sldId id="299" r:id="rId21"/>
    <p:sldId id="301" r:id="rId22"/>
    <p:sldId id="261" r:id="rId23"/>
    <p:sldId id="306" r:id="rId24"/>
    <p:sldId id="335" r:id="rId25"/>
    <p:sldId id="336" r:id="rId26"/>
    <p:sldId id="337" r:id="rId27"/>
    <p:sldId id="307" r:id="rId28"/>
    <p:sldId id="303" r:id="rId29"/>
    <p:sldId id="304" r:id="rId30"/>
    <p:sldId id="298" r:id="rId31"/>
    <p:sldId id="305" r:id="rId32"/>
    <p:sldId id="308" r:id="rId33"/>
    <p:sldId id="319" r:id="rId34"/>
    <p:sldId id="330" r:id="rId35"/>
    <p:sldId id="331" r:id="rId36"/>
    <p:sldId id="31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00FF"/>
    <a:srgbClr val="408000"/>
    <a:srgbClr val="E9EDF4"/>
    <a:srgbClr val="00FF00"/>
    <a:srgbClr val="FFFF99"/>
    <a:srgbClr val="008000"/>
    <a:srgbClr val="4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86935" autoAdjust="0"/>
  </p:normalViewPr>
  <p:slideViewPr>
    <p:cSldViewPr>
      <p:cViewPr>
        <p:scale>
          <a:sx n="60" d="100"/>
          <a:sy n="60" d="100"/>
        </p:scale>
        <p:origin x="-168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8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739CD4-8970-4E66-A13C-E2DFE8D4DFFB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2D63F1-5B7C-4B41-AD00-395E9E254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912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800CEC-F708-43AB-8364-4F5277992D1F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ED036E-DF85-432D-8DD7-4ACBB936E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4133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7E72F5-2056-448E-8934-8866550931BE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AD1C6-6157-4A62-8F13-B1E7ECE665B3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 SBB: I’ve asked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290CBD-728A-4F61-8266-52031108FD2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66F71-4323-4070-9460-4A3EBD8B667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This slide shows a screen shot of the model and results for the mass balance at the end of a simulated growth cycle for an individual Eastern oyster.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34316-6B75-4CBD-9FEF-41EBF7A3F73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85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85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8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2DFB33-F6B9-4EB7-B17B-638864AF869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2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0C947E-F6AF-4457-A948-D451FA5423D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0C947E-F6AF-4457-A948-D451FA5423D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8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8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85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8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D036E-DF85-432D-8DD7-4ACBB936E8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08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EAAA-8BCB-4D41-8B46-7384A50F7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EAAA-8BCB-4D41-8B46-7384A50F7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0BD9-4803-477C-A6A3-22BE56C8D59F}" type="datetimeFigureOut">
              <a:rPr lang="en-US"/>
              <a:pPr>
                <a:defRPr/>
              </a:pPr>
              <a:t>7/16/2013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0F1-F228-478F-93EB-7798C3B22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7C1C-E49F-48A3-8B34-6A9CA8D87F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ADBD-92FD-40FF-B422-E7D10FD13A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9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7C1C-E49F-48A3-8B34-6A9CA8D87F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ADBD-92FD-40FF-B422-E7D10FD13A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9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2735-2D37-4AD9-A424-83252DA08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C870-674E-47CA-A265-29C46EEDAE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2735-2D37-4AD9-A424-83252DA08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C870-674E-47CA-A265-29C46EEDAE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2735-2D37-4AD9-A424-83252DA08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C870-674E-47CA-A265-29C46EEDAE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408FE31-B7A0-4A31-90A9-2E5E69AE49DB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88" indent="-2855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292" indent="-22845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206" indent="-22845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121" indent="-22845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036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952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868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783" indent="-22845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408FE31-B7A0-4A31-90A9-2E5E69AE49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9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CC7C1C-E49F-48A3-8B34-6A9CA8D87F6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2013/7/16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B2AADBD-92FD-40FF-B422-E7D10FD13AD7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62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AE40304-FE87-4263-A86C-D019B893E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FAC25054-DB2D-4863-80AF-B5927C1452D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AE40304-FE87-4263-A86C-D019B893E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FAC25054-DB2D-4863-80AF-B5927C1452D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AE40304-FE87-4263-A86C-D019B893E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7/16/2013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FAC25054-DB2D-4863-80AF-B5927C1452D8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owin.org/AE2010/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insightmaker.com/insight/686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062" cy="857250"/>
          </a:xfrm>
        </p:spPr>
        <p:txBody>
          <a:bodyPr/>
          <a:lstStyle/>
          <a:p>
            <a:pPr eaLnBrk="1" hangingPunct="1"/>
            <a:r>
              <a:rPr lang="pt-PT" sz="2800" dirty="0" smtClean="0"/>
              <a:t>CAPES </a:t>
            </a:r>
            <a:r>
              <a:rPr lang="pt-PT" sz="2800" dirty="0" err="1" smtClean="0"/>
              <a:t>Meeting</a:t>
            </a:r>
            <a:endParaRPr lang="en-US" sz="2800" dirty="0" smtClean="0"/>
          </a:p>
        </p:txBody>
      </p:sp>
      <p:sp>
        <p:nvSpPr>
          <p:cNvPr id="22532" name="Rectangle 15"/>
          <p:cNvSpPr>
            <a:spLocks noChangeArrowheads="1"/>
          </p:cNvSpPr>
          <p:nvPr/>
        </p:nvSpPr>
        <p:spPr bwMode="auto">
          <a:xfrm>
            <a:off x="323528" y="3900500"/>
            <a:ext cx="842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Changbo</a:t>
            </a:r>
            <a:r>
              <a:rPr lang="en-US" sz="2000" dirty="0" smtClean="0"/>
              <a:t> Zhu, Joao G. Ferreira, Suzanne Bricker</a:t>
            </a:r>
            <a:endParaRPr lang="en-US" sz="2000" dirty="0"/>
          </a:p>
        </p:txBody>
      </p:sp>
      <p:sp>
        <p:nvSpPr>
          <p:cNvPr id="22533" name="Rectangle 19"/>
          <p:cNvSpPr>
            <a:spLocks noChangeArrowheads="1"/>
          </p:cNvSpPr>
          <p:nvPr/>
        </p:nvSpPr>
        <p:spPr bwMode="auto">
          <a:xfrm>
            <a:off x="3143240" y="5948025"/>
            <a:ext cx="237014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80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srgbClr val="000080"/>
                </a:solidFill>
                <a:hlinkClick r:id="rId3"/>
              </a:rPr>
              <a:t>ecowin.org/</a:t>
            </a:r>
            <a:endParaRPr lang="en-US" sz="2000" dirty="0">
              <a:solidFill>
                <a:srgbClr val="000080"/>
              </a:solidFill>
            </a:endParaRPr>
          </a:p>
        </p:txBody>
      </p:sp>
      <p:sp>
        <p:nvSpPr>
          <p:cNvPr id="22534" name="Rectangle 15"/>
          <p:cNvSpPr>
            <a:spLocks noChangeArrowheads="1"/>
          </p:cNvSpPr>
          <p:nvPr/>
        </p:nvSpPr>
        <p:spPr bwMode="auto">
          <a:xfrm>
            <a:off x="2214546" y="6386476"/>
            <a:ext cx="4187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Beaufort, North Carolina, July 2013</a:t>
            </a:r>
            <a:endParaRPr lang="en-US" sz="2000" dirty="0"/>
          </a:p>
        </p:txBody>
      </p: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543442"/>
            <a:ext cx="1152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15"/>
          <p:cNvSpPr>
            <a:spLocks noChangeArrowheads="1"/>
          </p:cNvSpPr>
          <p:nvPr/>
        </p:nvSpPr>
        <p:spPr bwMode="auto">
          <a:xfrm>
            <a:off x="2071670" y="5590775"/>
            <a:ext cx="463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Universidade</a:t>
            </a:r>
            <a:r>
              <a:rPr lang="en-US" sz="2000" dirty="0"/>
              <a:t> Nova de </a:t>
            </a:r>
            <a:r>
              <a:rPr lang="en-US" sz="2000" dirty="0" err="1" smtClean="0"/>
              <a:t>Lisboa</a:t>
            </a:r>
            <a:r>
              <a:rPr lang="en-US" sz="2000" dirty="0" smtClean="0"/>
              <a:t>, Portugal</a:t>
            </a:r>
            <a:endParaRPr lang="en-US" sz="2000" dirty="0"/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0020" y="4400566"/>
            <a:ext cx="916558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51520" y="954929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REServ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Eutrophication</a:t>
            </a:r>
            <a:r>
              <a:rPr lang="en-US" dirty="0" smtClean="0">
                <a:solidFill>
                  <a:srgbClr val="000000"/>
                </a:solidFill>
              </a:rPr>
              <a:t> control through </a:t>
            </a:r>
            <a:r>
              <a:rPr lang="en-US" dirty="0" err="1" smtClean="0">
                <a:solidFill>
                  <a:srgbClr val="000000"/>
                </a:solidFill>
              </a:rPr>
              <a:t>bioextraction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pt-PT" dirty="0" err="1" smtClean="0">
                <a:solidFill>
                  <a:srgbClr val="000000"/>
                </a:solidFill>
              </a:rPr>
              <a:t>Application</a:t>
            </a:r>
            <a:r>
              <a:rPr lang="pt-PT" dirty="0" smtClean="0">
                <a:solidFill>
                  <a:srgbClr val="000000"/>
                </a:solidFill>
              </a:rPr>
              <a:t> </a:t>
            </a:r>
            <a:r>
              <a:rPr lang="pt-PT" dirty="0" err="1" smtClean="0">
                <a:solidFill>
                  <a:srgbClr val="000000"/>
                </a:solidFill>
              </a:rPr>
              <a:t>of</a:t>
            </a:r>
            <a:r>
              <a:rPr lang="pt-PT" dirty="0" smtClean="0">
                <a:solidFill>
                  <a:srgbClr val="000000"/>
                </a:solidFill>
              </a:rPr>
              <a:t> </a:t>
            </a:r>
            <a:r>
              <a:rPr lang="pt-PT" dirty="0" err="1" smtClean="0">
                <a:solidFill>
                  <a:srgbClr val="000000"/>
                </a:solidFill>
              </a:rPr>
              <a:t>the</a:t>
            </a:r>
            <a:r>
              <a:rPr lang="pt-PT" dirty="0" smtClean="0">
                <a:solidFill>
                  <a:srgbClr val="000000"/>
                </a:solidFill>
              </a:rPr>
              <a:t> </a:t>
            </a:r>
            <a:r>
              <a:rPr lang="pt-PT" dirty="0" err="1" smtClean="0">
                <a:solidFill>
                  <a:srgbClr val="000000"/>
                </a:solidFill>
              </a:rPr>
              <a:t>EcoWin.NET</a:t>
            </a:r>
            <a:r>
              <a:rPr lang="pt-PT" dirty="0" smtClean="0">
                <a:solidFill>
                  <a:srgbClr val="000000"/>
                </a:solidFill>
              </a:rPr>
              <a:t> </a:t>
            </a:r>
            <a:r>
              <a:rPr lang="pt-PT" dirty="0" err="1" smtClean="0">
                <a:solidFill>
                  <a:srgbClr val="000000"/>
                </a:solidFill>
              </a:rPr>
              <a:t>ecosystem</a:t>
            </a:r>
            <a:r>
              <a:rPr lang="pt-PT" dirty="0" smtClean="0">
                <a:solidFill>
                  <a:srgbClr val="000000"/>
                </a:solidFill>
              </a:rPr>
              <a:t> </a:t>
            </a:r>
            <a:r>
              <a:rPr lang="pt-PT" dirty="0" err="1" smtClean="0">
                <a:solidFill>
                  <a:srgbClr val="000000"/>
                </a:solidFill>
              </a:rPr>
              <a:t>model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441902"/>
            <a:ext cx="1259632" cy="127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4257690"/>
            <a:ext cx="1095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05" y="1988840"/>
            <a:ext cx="3582737" cy="140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 smtClean="0">
                <a:solidFill>
                  <a:prstClr val="black"/>
                </a:solidFill>
                <a:latin typeface="Calibri"/>
                <a:ea typeface="宋体"/>
              </a:rPr>
              <a:t>Volume variation in the 42 </a:t>
            </a:r>
            <a:r>
              <a:rPr lang="en-US" altLang="zh-CN" sz="2800" dirty="0" err="1" smtClean="0">
                <a:solidFill>
                  <a:prstClr val="black"/>
                </a:solidFill>
                <a:latin typeface="Calibri"/>
                <a:ea typeface="宋体"/>
              </a:rPr>
              <a:t>EcoWin</a:t>
            </a:r>
            <a:r>
              <a:rPr lang="en-US" altLang="zh-CN" sz="2800" dirty="0" smtClean="0">
                <a:solidFill>
                  <a:prstClr val="black"/>
                </a:solidFill>
                <a:latin typeface="Calibri"/>
                <a:ea typeface="宋体"/>
              </a:rPr>
              <a:t> boxes</a:t>
            </a:r>
            <a:endParaRPr lang="zh-CN" altLang="en-US" sz="2800" dirty="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0312" y="3429000"/>
            <a:ext cx="126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Time (days)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4008" y="6237312"/>
            <a:ext cx="126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Time (days)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253362" y="4581954"/>
            <a:ext cx="1348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Volume (m3)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2986998" y="765530"/>
            <a:ext cx="1348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Volume (m3)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192" y="4149080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Upper layer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76256" y="4797152"/>
            <a:ext cx="1244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Lower layer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6084168" y="4966429"/>
            <a:ext cx="792088" cy="190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0"/>
          </p:cNvCxnSpPr>
          <p:nvPr/>
        </p:nvCxnSpPr>
        <p:spPr>
          <a:xfrm flipH="1" flipV="1">
            <a:off x="6732240" y="3501008"/>
            <a:ext cx="19007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1438" y="6488692"/>
            <a:ext cx="91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Model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shows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conservation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of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volume,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a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perfect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match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to SWEM outputs.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76200"/>
            <a:ext cx="5410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22" y="3357562"/>
            <a:ext cx="5295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001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47248" cy="634082"/>
          </a:xfrm>
        </p:spPr>
        <p:txBody>
          <a:bodyPr>
            <a:noAutofit/>
          </a:bodyPr>
          <a:lstStyle/>
          <a:p>
            <a:r>
              <a:rPr lang="en-US" altLang="zh-CN" sz="3200" dirty="0" err="1" smtClean="0"/>
              <a:t>EcoWin</a:t>
            </a:r>
            <a:r>
              <a:rPr lang="en-US" altLang="zh-CN" sz="3200" dirty="0" smtClean="0"/>
              <a:t> estimates of water residence time</a:t>
            </a:r>
            <a:endParaRPr lang="zh-CN" alt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380312" y="5301208"/>
            <a:ext cx="126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Time (days)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-672651" y="2637738"/>
            <a:ext cx="1683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Tracer (no units)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1438" y="6444044"/>
            <a:ext cx="91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Residence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time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estimates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can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used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to compare performance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SWEM.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00100"/>
            <a:ext cx="8429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72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563888" cy="143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3744416" cy="1138138"/>
          </a:xfrm>
        </p:spPr>
        <p:txBody>
          <a:bodyPr>
            <a:noAutofit/>
          </a:bodyPr>
          <a:lstStyle/>
          <a:p>
            <a:r>
              <a:rPr lang="en-US" altLang="zh-CN" sz="2800" dirty="0" err="1" smtClean="0"/>
              <a:t>EcoWin</a:t>
            </a:r>
            <a:r>
              <a:rPr lang="en-US" altLang="zh-CN" sz="2800" dirty="0" smtClean="0"/>
              <a:t> simulation of salinity (</a:t>
            </a:r>
            <a:r>
              <a:rPr lang="en-US" altLang="zh-CN" sz="2800" dirty="0" err="1" smtClean="0"/>
              <a:t>psu</a:t>
            </a:r>
            <a:r>
              <a:rPr lang="en-US" altLang="zh-CN" sz="2800" dirty="0" smtClean="0"/>
              <a:t>) in the model boxes</a:t>
            </a:r>
            <a:endParaRPr lang="zh-CN" alt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596336" y="3501008"/>
            <a:ext cx="126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Time (days)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4008" y="6165304"/>
            <a:ext cx="126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Time (days)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4218" y="5373216"/>
            <a:ext cx="2544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Second year of simulation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5772130" y="5542493"/>
            <a:ext cx="792088" cy="190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1438" y="6429396"/>
            <a:ext cx="91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Stable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salinity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cycles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appropriate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tidal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variation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spatial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gradients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38113"/>
            <a:ext cx="55911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97" y="3433783"/>
            <a:ext cx="5419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12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504056"/>
          </a:xfrm>
        </p:spPr>
        <p:txBody>
          <a:bodyPr/>
          <a:lstStyle/>
          <a:p>
            <a:r>
              <a:rPr lang="en-US" altLang="zh-CN" sz="2800" dirty="0" smtClean="0"/>
              <a:t>Nutrient comparisons between</a:t>
            </a:r>
            <a:br>
              <a:rPr lang="en-US" altLang="zh-CN" sz="2800" dirty="0" smtClean="0"/>
            </a:br>
            <a:r>
              <a:rPr lang="en-US" altLang="zh-CN" sz="2800" dirty="0" smtClean="0"/>
              <a:t>SWEM and EcoWin.NET (DIN in </a:t>
            </a:r>
            <a:r>
              <a:rPr lang="en-US" altLang="zh-CN" sz="2800" dirty="0" err="1" smtClean="0">
                <a:latin typeface="Symbol" pitchFamily="18" charset="2"/>
              </a:rPr>
              <a:t>m</a:t>
            </a:r>
            <a:r>
              <a:rPr lang="en-US" altLang="zh-CN" sz="2800" dirty="0" err="1" smtClean="0"/>
              <a:t>mol</a:t>
            </a:r>
            <a:r>
              <a:rPr lang="en-US" altLang="zh-CN" sz="2800" dirty="0" smtClean="0"/>
              <a:t> L</a:t>
            </a:r>
            <a:r>
              <a:rPr lang="en-US" altLang="zh-CN" sz="2800" baseline="30000" dirty="0" smtClean="0"/>
              <a:t>-1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12" y="1052736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63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12" y="3808636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5611" y="6041737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Julian day</a:t>
            </a:r>
            <a:endParaRPr lang="zh-CN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300192" y="3212976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Julian day</a:t>
            </a:r>
            <a:endParaRPr lang="zh-CN" altLang="en-US" sz="16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1438" y="6504458"/>
            <a:ext cx="91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Nutrient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simulations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compare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well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SWEM,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both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scale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time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variation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8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42" y="371475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30290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5949280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Julian day</a:t>
            </a:r>
            <a:endParaRPr lang="zh-CN" alt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-24"/>
            <a:ext cx="7772400" cy="1143000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Nutrient comparisons between</a:t>
            </a:r>
            <a:br>
              <a:rPr lang="en-US" altLang="zh-CN" sz="2800" dirty="0" smtClean="0">
                <a:solidFill>
                  <a:srgbClr val="000000"/>
                </a:solidFill>
              </a:rPr>
            </a:br>
            <a:r>
              <a:rPr lang="en-US" altLang="zh-CN" sz="2800" dirty="0" smtClean="0">
                <a:solidFill>
                  <a:srgbClr val="000000"/>
                </a:solidFill>
              </a:rPr>
              <a:t>SWEM and EcoWin.NET (DIN in </a:t>
            </a:r>
            <a:r>
              <a:rPr lang="en-US" altLang="zh-CN" sz="2800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mol</a:t>
            </a:r>
            <a:r>
              <a:rPr lang="en-US" altLang="zh-CN" sz="2800" dirty="0" smtClean="0">
                <a:solidFill>
                  <a:srgbClr val="000000"/>
                </a:solidFill>
              </a:rPr>
              <a:t> L</a:t>
            </a:r>
            <a:r>
              <a:rPr lang="en-US" altLang="zh-CN" sz="2800" baseline="30000" dirty="0" smtClean="0">
                <a:solidFill>
                  <a:srgbClr val="000000"/>
                </a:solidFill>
              </a:rPr>
              <a:t>-1</a:t>
            </a:r>
            <a:r>
              <a:rPr lang="en-US" altLang="zh-CN" sz="2800" dirty="0" smtClean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438" y="6504458"/>
            <a:ext cx="91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Nutrient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simulations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compare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well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SWEM,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both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scale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time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variation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9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8574" y="113855"/>
            <a:ext cx="7048202" cy="600501"/>
          </a:xfrm>
        </p:spPr>
        <p:txBody>
          <a:bodyPr/>
          <a:lstStyle/>
          <a:p>
            <a:r>
              <a:rPr lang="en-US" altLang="zh-CN" sz="2400" dirty="0" smtClean="0"/>
              <a:t>Phytoplankton comparisons between</a:t>
            </a:r>
            <a:br>
              <a:rPr lang="en-US" altLang="zh-CN" sz="2400" dirty="0" smtClean="0"/>
            </a:br>
            <a:r>
              <a:rPr lang="en-US" altLang="zh-CN" sz="2400" dirty="0" smtClean="0"/>
              <a:t>SWEM and EcoWin.NET (chlorophyll in </a:t>
            </a:r>
            <a:r>
              <a:rPr lang="en-US" altLang="zh-CN" sz="2400" dirty="0" smtClean="0">
                <a:latin typeface="Symbol" pitchFamily="18" charset="2"/>
              </a:rPr>
              <a:t>m</a:t>
            </a:r>
            <a:r>
              <a:rPr lang="en-US" altLang="zh-CN" sz="2400" dirty="0" smtClean="0"/>
              <a:t>g L</a:t>
            </a:r>
            <a:r>
              <a:rPr lang="en-US" altLang="zh-CN" sz="2400" baseline="30000" dirty="0" smtClean="0"/>
              <a:t>-1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5" y="953986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6628"/>
            <a:ext cx="455453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62" y="95398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62" y="374071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00192" y="5877272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Julian day</a:t>
            </a:r>
            <a:endParaRPr lang="zh-CN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5949280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Julian day</a:t>
            </a:r>
            <a:endParaRPr lang="zh-CN" altLang="en-US" sz="16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1438" y="6504458"/>
            <a:ext cx="91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Chl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simulations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i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do </a:t>
            </a:r>
            <a:r>
              <a:rPr lang="pt-PT" sz="1800" b="1" i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not</a:t>
            </a:r>
            <a:r>
              <a:rPr lang="pt-PT" sz="1800" b="1" i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compare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well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SWEM,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both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scale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time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variation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3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27584" y="102946"/>
            <a:ext cx="7048202" cy="600501"/>
          </a:xfrm>
        </p:spPr>
        <p:txBody>
          <a:bodyPr/>
          <a:lstStyle/>
          <a:p>
            <a:r>
              <a:rPr lang="en-US" altLang="zh-CN" sz="2400" dirty="0" smtClean="0"/>
              <a:t>Phytoplankton comparisons between</a:t>
            </a:r>
            <a:br>
              <a:rPr lang="en-US" altLang="zh-CN" sz="2400" dirty="0" smtClean="0"/>
            </a:br>
            <a:r>
              <a:rPr lang="en-US" altLang="zh-CN" sz="2400" dirty="0" smtClean="0"/>
              <a:t>SWEM and EcoWin.NET (chlorophyll in </a:t>
            </a:r>
            <a:r>
              <a:rPr lang="en-US" altLang="zh-CN" sz="2400" dirty="0" smtClean="0">
                <a:latin typeface="Symbol" pitchFamily="18" charset="2"/>
              </a:rPr>
              <a:t>m</a:t>
            </a:r>
            <a:r>
              <a:rPr lang="en-US" altLang="zh-CN" sz="2400" dirty="0" smtClean="0"/>
              <a:t>g L</a:t>
            </a:r>
            <a:r>
              <a:rPr lang="en-US" altLang="zh-CN" sz="2400" baseline="30000" dirty="0" smtClean="0"/>
              <a:t>-1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836712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66" y="359261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438" y="6504458"/>
            <a:ext cx="91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Chl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simulations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i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do </a:t>
            </a:r>
            <a:r>
              <a:rPr lang="pt-PT" sz="1800" b="1" i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not</a:t>
            </a:r>
            <a:r>
              <a:rPr lang="pt-PT" sz="1800" b="1" i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compare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well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SWEM,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both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scale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time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variation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278" y="4357694"/>
            <a:ext cx="195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/>
              <a:t>Possible issues</a:t>
            </a:r>
            <a:endParaRPr lang="en-US" sz="2000" u="sng" dirty="0"/>
          </a:p>
        </p:txBody>
      </p:sp>
      <p:sp>
        <p:nvSpPr>
          <p:cNvPr id="8" name="Rectangle 7"/>
          <p:cNvSpPr/>
          <p:nvPr/>
        </p:nvSpPr>
        <p:spPr>
          <a:xfrm>
            <a:off x="575278" y="4753285"/>
            <a:ext cx="29965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Pmax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Iopt</a:t>
            </a:r>
            <a:r>
              <a:rPr lang="en-US" altLang="zh-CN" sz="2000" dirty="0" smtClean="0"/>
              <a:t>, mortality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/>
              <a:t> </a:t>
            </a:r>
            <a:r>
              <a:rPr lang="pt-PT" sz="2000" dirty="0" err="1" smtClean="0"/>
              <a:t>Addition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zooplankton</a:t>
            </a:r>
            <a:endParaRPr lang="pt-PT" sz="2000" dirty="0" smtClean="0"/>
          </a:p>
          <a:p>
            <a:pPr>
              <a:buFont typeface="Arial" pitchFamily="34" charset="0"/>
              <a:buChar char="•"/>
            </a:pPr>
            <a:r>
              <a:rPr lang="pt-PT" sz="2000" dirty="0" smtClean="0"/>
              <a:t> </a:t>
            </a:r>
            <a:r>
              <a:rPr lang="pt-PT" sz="2000" dirty="0" err="1" smtClean="0"/>
              <a:t>Faster</a:t>
            </a:r>
            <a:r>
              <a:rPr lang="pt-PT" sz="2000" dirty="0" smtClean="0"/>
              <a:t> </a:t>
            </a:r>
            <a:r>
              <a:rPr lang="pt-PT" sz="2000" dirty="0" err="1" smtClean="0"/>
              <a:t>nutrient</a:t>
            </a:r>
            <a:r>
              <a:rPr lang="pt-PT" sz="2000" dirty="0" smtClean="0"/>
              <a:t> </a:t>
            </a:r>
            <a:r>
              <a:rPr lang="pt-PT" sz="2000" dirty="0" err="1" smtClean="0"/>
              <a:t>cycling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504500" y="1374804"/>
            <a:ext cx="2445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/>
              <a:t>Obvious differences</a:t>
            </a:r>
            <a:endParaRPr lang="en-US" sz="2000" u="sng" dirty="0"/>
          </a:p>
        </p:txBody>
      </p:sp>
      <p:sp>
        <p:nvSpPr>
          <p:cNvPr id="10" name="Rectangle 9"/>
          <p:cNvSpPr/>
          <p:nvPr/>
        </p:nvSpPr>
        <p:spPr>
          <a:xfrm>
            <a:off x="5504500" y="1770395"/>
            <a:ext cx="3393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Peaks in the wrong place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/>
              <a:t> </a:t>
            </a:r>
            <a:r>
              <a:rPr lang="pt-PT" sz="2000" dirty="0" err="1" smtClean="0"/>
              <a:t>Much</a:t>
            </a:r>
            <a:r>
              <a:rPr lang="pt-PT" sz="2000" dirty="0" smtClean="0"/>
              <a:t> </a:t>
            </a:r>
            <a:r>
              <a:rPr lang="pt-PT" sz="2000" dirty="0" err="1" smtClean="0"/>
              <a:t>lower</a:t>
            </a:r>
            <a:r>
              <a:rPr lang="pt-PT" sz="2000" dirty="0" smtClean="0"/>
              <a:t> </a:t>
            </a:r>
            <a:r>
              <a:rPr lang="pt-PT" sz="2000" dirty="0" err="1" smtClean="0"/>
              <a:t>concentrations</a:t>
            </a:r>
            <a:endParaRPr lang="pt-PT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9162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>
          <a:xfrm>
            <a:off x="504720" y="214296"/>
            <a:ext cx="8208912" cy="857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EcoWin.NET results for phytoplankton biomass with all objects switched on (output for year 5)</a:t>
            </a:r>
            <a:endParaRPr lang="en-US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1" y="1253794"/>
            <a:ext cx="8300284" cy="446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084168" y="5786454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Julian day</a:t>
            </a:r>
            <a:endParaRPr lang="zh-CN" altLang="en-US" sz="16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438" y="6143644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significant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variation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phytoplankton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concentration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among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boxes,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which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translate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into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different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performance for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shellfish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growth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18158" cy="515144"/>
          </a:xfrm>
        </p:spPr>
        <p:txBody>
          <a:bodyPr/>
          <a:lstStyle/>
          <a:p>
            <a:r>
              <a:rPr lang="en-US" altLang="zh-CN" sz="2800" dirty="0" smtClean="0"/>
              <a:t>Oyster individual growth</a:t>
            </a:r>
            <a:br>
              <a:rPr lang="en-US" altLang="zh-CN" sz="2800" dirty="0" smtClean="0"/>
            </a:br>
            <a:r>
              <a:rPr lang="en-US" altLang="zh-CN" sz="2800" dirty="0" smtClean="0"/>
              <a:t>Current version of EcoWin.NET is using  </a:t>
            </a:r>
            <a:r>
              <a:rPr lang="en-US" altLang="zh-CN" sz="2800" i="1" dirty="0" err="1" smtClean="0"/>
              <a:t>C.gigas</a:t>
            </a:r>
            <a:endParaRPr lang="zh-CN" altLang="en-US" sz="2800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14" y="1643050"/>
            <a:ext cx="4392488" cy="290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8" y="1643050"/>
            <a:ext cx="4436883" cy="28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4590644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Julian day</a:t>
            </a:r>
            <a:endParaRPr lang="zh-CN" altLang="en-US" sz="16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438" y="5143512"/>
            <a:ext cx="9144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Replacement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of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current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species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eastern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oyster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already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validated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AquaShell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for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Long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Island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Sound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significantly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change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growth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curves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above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</a:p>
          <a:p>
            <a:endParaRPr lang="pt-PT" sz="1800" b="1" dirty="0" smtClean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timing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magnitude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of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phytoplankton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detrital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POM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peaks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also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change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curves.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23863" y="65088"/>
            <a:ext cx="8339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000" smtClean="0">
                <a:solidFill>
                  <a:prstClr val="black"/>
                </a:solidFill>
                <a:cs typeface="Arial" pitchFamily="34" charset="0"/>
              </a:rPr>
              <a:t>Simulation of oyster shell length with </a:t>
            </a:r>
          </a:p>
          <a:p>
            <a:pPr algn="ctr" eaLnBrk="1" hangingPunct="1"/>
            <a:r>
              <a:rPr lang="en-US" sz="3000" smtClean="0">
                <a:solidFill>
                  <a:prstClr val="black"/>
                </a:solidFill>
                <a:cs typeface="Arial" pitchFamily="34" charset="0"/>
              </a:rPr>
              <a:t>Long Island Sound environmental drivers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395288" y="6335713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b="1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The individual model provides a good fit to project data for shell length.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400" y="1219200"/>
            <a:ext cx="8712200" cy="4945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009650"/>
            <a:ext cx="8696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6" y="-24"/>
            <a:ext cx="9132586" cy="684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Title 13"/>
          <p:cNvSpPr>
            <a:spLocks noGrp="1"/>
          </p:cNvSpPr>
          <p:nvPr>
            <p:ph type="title"/>
          </p:nvPr>
        </p:nvSpPr>
        <p:spPr>
          <a:xfrm>
            <a:off x="42862" y="404664"/>
            <a:ext cx="9101138" cy="11430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0080"/>
                </a:solidFill>
              </a:rPr>
              <a:t>Eutrophication</a:t>
            </a:r>
            <a:r>
              <a:rPr lang="en-US" sz="2800" dirty="0" smtClean="0">
                <a:solidFill>
                  <a:srgbClr val="000080"/>
                </a:solidFill>
              </a:rPr>
              <a:t> control through </a:t>
            </a:r>
            <a:r>
              <a:rPr lang="en-US" sz="2800" dirty="0" err="1" smtClean="0">
                <a:solidFill>
                  <a:srgbClr val="000080"/>
                </a:solidFill>
              </a:rPr>
              <a:t>bioextraction</a:t>
            </a:r>
            <a:r>
              <a:rPr lang="en-US" sz="2800" dirty="0" smtClean="0">
                <a:solidFill>
                  <a:srgbClr val="000080"/>
                </a:solidFill>
              </a:rPr>
              <a:t/>
            </a:r>
            <a:br>
              <a:rPr lang="en-US" sz="2800" dirty="0" smtClean="0">
                <a:solidFill>
                  <a:srgbClr val="000080"/>
                </a:solidFill>
              </a:rPr>
            </a:br>
            <a:r>
              <a:rPr lang="pt-PT" sz="2800" dirty="0" err="1" smtClean="0">
                <a:solidFill>
                  <a:srgbClr val="000080"/>
                </a:solidFill>
              </a:rPr>
              <a:t>Application</a:t>
            </a:r>
            <a:r>
              <a:rPr lang="pt-PT" sz="2800" dirty="0" smtClean="0">
                <a:solidFill>
                  <a:srgbClr val="000080"/>
                </a:solidFill>
              </a:rPr>
              <a:t> </a:t>
            </a:r>
            <a:r>
              <a:rPr lang="pt-PT" sz="2800" dirty="0" err="1" smtClean="0">
                <a:solidFill>
                  <a:srgbClr val="000080"/>
                </a:solidFill>
              </a:rPr>
              <a:t>of</a:t>
            </a:r>
            <a:r>
              <a:rPr lang="pt-PT" sz="2800" dirty="0" smtClean="0">
                <a:solidFill>
                  <a:srgbClr val="000080"/>
                </a:solidFill>
              </a:rPr>
              <a:t> </a:t>
            </a:r>
            <a:r>
              <a:rPr lang="pt-PT" sz="2800" dirty="0" err="1" smtClean="0">
                <a:solidFill>
                  <a:srgbClr val="000080"/>
                </a:solidFill>
              </a:rPr>
              <a:t>the</a:t>
            </a:r>
            <a:r>
              <a:rPr lang="pt-PT" sz="2800" dirty="0" smtClean="0">
                <a:solidFill>
                  <a:srgbClr val="000080"/>
                </a:solidFill>
              </a:rPr>
              <a:t> </a:t>
            </a:r>
            <a:r>
              <a:rPr lang="pt-PT" sz="2800" dirty="0" err="1" smtClean="0">
                <a:solidFill>
                  <a:srgbClr val="000080"/>
                </a:solidFill>
              </a:rPr>
              <a:t>EcoWin.NET</a:t>
            </a:r>
            <a:r>
              <a:rPr lang="pt-PT" sz="2800" dirty="0" smtClean="0">
                <a:solidFill>
                  <a:srgbClr val="000080"/>
                </a:solidFill>
              </a:rPr>
              <a:t> </a:t>
            </a:r>
            <a:r>
              <a:rPr lang="pt-PT" sz="2800" dirty="0" err="1" smtClean="0">
                <a:solidFill>
                  <a:srgbClr val="000080"/>
                </a:solidFill>
              </a:rPr>
              <a:t>ecosystem</a:t>
            </a:r>
            <a:r>
              <a:rPr lang="pt-PT" sz="2800" dirty="0" smtClean="0">
                <a:solidFill>
                  <a:srgbClr val="000080"/>
                </a:solidFill>
              </a:rPr>
              <a:t> </a:t>
            </a:r>
            <a:r>
              <a:rPr lang="pt-PT" sz="2800" dirty="0" err="1" smtClean="0">
                <a:solidFill>
                  <a:srgbClr val="000080"/>
                </a:solidFill>
              </a:rPr>
              <a:t>model</a:t>
            </a:r>
            <a:endParaRPr lang="en-US" sz="2800" dirty="0">
              <a:solidFill>
                <a:srgbClr val="00008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3528" y="3356992"/>
            <a:ext cx="78486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74650" indent="-336550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Font typeface="Monotype Sorts" pitchFamily="2" charset="2"/>
              <a:buChar char="l"/>
              <a:defRPr/>
            </a:pPr>
            <a:r>
              <a:rPr lang="en-GB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Combination of system-scale models</a:t>
            </a:r>
          </a:p>
          <a:p>
            <a:pPr marL="374650" indent="-336550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Font typeface="Monotype Sorts" pitchFamily="2" charset="2"/>
              <a:buChar char="l"/>
              <a:defRPr/>
            </a:pPr>
            <a:r>
              <a:rPr lang="en-GB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EcoWin.NET setup</a:t>
            </a:r>
          </a:p>
          <a:p>
            <a:pPr marL="374650" indent="-336550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Font typeface="Monotype Sorts" pitchFamily="2" charset="2"/>
              <a:buChar char="l"/>
              <a:defRPr/>
            </a:pP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Tests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for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conservative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variables</a:t>
            </a:r>
            <a:endParaRPr lang="pt-PT" dirty="0" smtClean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  <a:p>
            <a:pPr marL="374650" indent="-336550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Font typeface="Monotype Sorts" pitchFamily="2" charset="2"/>
              <a:buChar char="l"/>
              <a:defRPr/>
            </a:pP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Annual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cycles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for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nutrients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and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phytoplankton</a:t>
            </a:r>
            <a:endParaRPr lang="pt-PT" dirty="0" smtClean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  <a:p>
            <a:pPr marL="374650" indent="-336550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Font typeface="Monotype Sorts" pitchFamily="2" charset="2"/>
              <a:buChar char="l"/>
              <a:defRPr/>
            </a:pP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Modelling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of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shellfish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aquaculture</a:t>
            </a:r>
            <a:endParaRPr lang="pt-PT" dirty="0" smtClean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  <a:p>
            <a:pPr marL="374650" indent="-336550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Font typeface="Monotype Sorts" pitchFamily="2" charset="2"/>
              <a:buChar char="l"/>
              <a:defRPr/>
            </a:pP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TEASMILE: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wild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species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and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oyster</a:t>
            </a: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reefs</a:t>
            </a:r>
            <a:endParaRPr lang="pt-PT" dirty="0" smtClean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  <a:p>
            <a:pPr marL="374650" indent="-336550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Font typeface="Monotype Sorts" pitchFamily="2" charset="2"/>
              <a:buChar char="l"/>
              <a:defRPr/>
            </a:pPr>
            <a:r>
              <a:rPr lang="pt-PT" dirty="0" err="1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Synthesis</a:t>
            </a:r>
            <a:endParaRPr lang="en-GB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 rot="-5400000">
            <a:off x="7425553" y="4790290"/>
            <a:ext cx="771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pt-PT" sz="1600" dirty="0">
                <a:solidFill>
                  <a:srgbClr val="FFFFCC"/>
                </a:solidFill>
                <a:latin typeface="Comic Sans MS" pitchFamily="66" charset="0"/>
                <a:ea typeface="ＭＳ Ｐゴシック"/>
                <a:cs typeface="Arial" pitchFamily="34" charset="0"/>
              </a:rPr>
              <a:t>Slides</a:t>
            </a:r>
            <a:endParaRPr lang="en-GB" sz="1600" dirty="0">
              <a:solidFill>
                <a:srgbClr val="FFFFCC"/>
              </a:solidFill>
              <a:latin typeface="Comic Sans MS" pitchFamily="66" charset="0"/>
              <a:ea typeface="ＭＳ Ｐゴシック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003784" y="3373328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2</a:t>
            </a:r>
            <a:endParaRPr lang="en-GB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003673" y="3798778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5</a:t>
            </a:r>
            <a:endParaRPr lang="en-GB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998493" y="4221053"/>
            <a:ext cx="35426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GB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3</a:t>
            </a:r>
            <a:endParaRPr lang="en-GB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7558226" y="6354783"/>
            <a:ext cx="771525" cy="31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FFCC"/>
              </a:solidFill>
              <a:latin typeface="Times New Roman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487311" y="6398924"/>
            <a:ext cx="87684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2+29</a:t>
            </a:r>
            <a:endParaRPr lang="en-GB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8003949" y="4675078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5</a:t>
            </a:r>
            <a:endParaRPr lang="en-GB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47688" y="6511925"/>
            <a:ext cx="185737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rgbClr val="FFFFCC"/>
                </a:solidFill>
                <a:ea typeface="ＭＳ Ｐゴシック"/>
                <a:cs typeface="Times New Roman" pitchFamily="18" charset="0"/>
              </a:rPr>
              <a:t>Long Island Sound, USA</a:t>
            </a:r>
            <a:endParaRPr lang="en-GB" sz="1000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7858148" y="5094178"/>
            <a:ext cx="52578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10</a:t>
            </a:r>
            <a:endParaRPr lang="en-GB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42845" y="2752724"/>
            <a:ext cx="20002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Outline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003949" y="5524822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3</a:t>
            </a:r>
            <a:endParaRPr lang="en-GB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8001024" y="5898858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pt-PT" dirty="0" smtClean="0">
                <a:solidFill>
                  <a:srgbClr val="FFFFCC"/>
                </a:solidFill>
                <a:ea typeface="ＭＳ Ｐゴシック"/>
                <a:cs typeface="Arial" pitchFamily="34" charset="0"/>
              </a:rPr>
              <a:t>1</a:t>
            </a:r>
            <a:endParaRPr lang="en-GB" dirty="0">
              <a:solidFill>
                <a:srgbClr val="FFFFCC"/>
              </a:solidFill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04800" y="-76200"/>
            <a:ext cx="8339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000" smtClean="0">
                <a:solidFill>
                  <a:prstClr val="black"/>
                </a:solidFill>
                <a:cs typeface="Arial" pitchFamily="34" charset="0"/>
              </a:rPr>
              <a:t>Simulation of oyster fresh and dry weight with </a:t>
            </a:r>
          </a:p>
          <a:p>
            <a:pPr algn="ctr" eaLnBrk="1" hangingPunct="1"/>
            <a:r>
              <a:rPr lang="en-US" sz="3000" smtClean="0">
                <a:solidFill>
                  <a:prstClr val="black"/>
                </a:solidFill>
                <a:cs typeface="Arial" pitchFamily="34" charset="0"/>
              </a:rPr>
              <a:t>Long Island Sound environmental drivers</a:t>
            </a: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533400" y="6288088"/>
            <a:ext cx="8491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The </a:t>
            </a:r>
            <a:r>
              <a:rPr lang="en-US" sz="1800" b="1" dirty="0" err="1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AquaShell</a:t>
            </a:r>
            <a:r>
              <a:rPr lang="en-US" sz="1800" b="1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 model also shows a good fit to project data for live weight and for tissue dry weight. So we’re okay to move to the farm </a:t>
            </a:r>
            <a:r>
              <a:rPr lang="en-US" sz="1800" b="1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scale</a:t>
            </a:r>
            <a:r>
              <a:rPr lang="en-US" sz="1800" b="1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.</a:t>
            </a:r>
            <a:endParaRPr lang="en-US" sz="1800" b="1" dirty="0" smtClean="0">
              <a:solidFill>
                <a:srgbClr val="FF0000"/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857232"/>
            <a:ext cx="56959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71" y="3452834"/>
            <a:ext cx="5648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>
            <a:spLocks noChangeArrowheads="1"/>
          </p:cNvSpPr>
          <p:nvPr/>
        </p:nvSpPr>
        <p:spPr bwMode="auto">
          <a:xfrm>
            <a:off x="52388" y="152400"/>
            <a:ext cx="90487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917575">
              <a:lnSpc>
                <a:spcPct val="90000"/>
              </a:lnSpc>
            </a:pPr>
            <a:r>
              <a:rPr lang="en-US" sz="2800" smtClean="0">
                <a:solidFill>
                  <a:prstClr val="black"/>
                </a:solidFill>
                <a:cs typeface="Arial" pitchFamily="34" charset="0"/>
              </a:rPr>
              <a:t>AquaShell Eastern oyster growth model</a:t>
            </a:r>
          </a:p>
          <a:p>
            <a:pPr algn="ctr" defTabSz="917575">
              <a:lnSpc>
                <a:spcPct val="90000"/>
              </a:lnSpc>
            </a:pPr>
            <a:r>
              <a:rPr lang="en-US" smtClean="0">
                <a:solidFill>
                  <a:prstClr val="black"/>
                </a:solidFill>
                <a:cs typeface="Arial" pitchFamily="34" charset="0"/>
              </a:rPr>
              <a:t>simulated mass balance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0" y="5877272"/>
            <a:ext cx="9024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="1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Growth simulation of oysters feeding on algae and detritus provides production </a:t>
            </a:r>
          </a:p>
          <a:p>
            <a:pPr algn="ctr" eaLnBrk="1" hangingPunct="1"/>
            <a:r>
              <a:rPr lang="en-US" sz="1800" b="1" dirty="0" smtClean="0">
                <a:solidFill>
                  <a:srgbClr val="408000"/>
                </a:solidFill>
                <a:latin typeface="Trebuchet MS" pitchFamily="34" charset="0"/>
                <a:cs typeface="Arial" pitchFamily="34" charset="0"/>
              </a:rPr>
              <a:t>and environmental effects outputs, these then scale to population models.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755650"/>
            <a:ext cx="90058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19960" y="6410071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4"/>
              </a:rPr>
              <a:t>http://insightmaker.com/insight/6864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86808" cy="576064"/>
          </a:xfrm>
        </p:spPr>
        <p:txBody>
          <a:bodyPr/>
          <a:lstStyle/>
          <a:p>
            <a:r>
              <a:rPr lang="en-US" altLang="zh-CN" sz="3200" dirty="0" smtClean="0"/>
              <a:t>EcoWin.NET - Oyster harvest, stable model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43736" y="57148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Day 1611, </a:t>
            </a:r>
            <a:r>
              <a:rPr lang="en-US" altLang="zh-CN" dirty="0" err="1" smtClean="0"/>
              <a:t>i.e.day</a:t>
            </a:r>
            <a:r>
              <a:rPr lang="en-US" altLang="zh-CN" dirty="0" smtClean="0"/>
              <a:t> 152 ( early June) of Year 5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4522239"/>
              </p:ext>
            </p:extLst>
          </p:nvPr>
        </p:nvGraphicFramePr>
        <p:xfrm>
          <a:off x="205908" y="1214422"/>
          <a:ext cx="8715437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386"/>
                <a:gridCol w="1255614"/>
                <a:gridCol w="1091891"/>
                <a:gridCol w="1162058"/>
                <a:gridCol w="1016801"/>
                <a:gridCol w="1234687"/>
              </a:tblGrid>
              <a:tr h="64807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Box 23</a:t>
                      </a:r>
                      <a:endParaRPr lang="zh-CN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Box 25</a:t>
                      </a:r>
                      <a:endParaRPr lang="zh-CN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Box 27</a:t>
                      </a:r>
                      <a:endParaRPr lang="zh-CN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Box 30</a:t>
                      </a:r>
                      <a:endParaRPr lang="zh-CN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zh-CN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Culture area </a:t>
                      </a:r>
                    </a:p>
                    <a:p>
                      <a:pPr algn="ctr"/>
                      <a:r>
                        <a:rPr lang="en-US" altLang="zh-CN" dirty="0" smtClean="0"/>
                        <a:t>ha)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2,787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8,360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7,246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1,393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19,786</a:t>
                      </a:r>
                      <a:endParaRPr lang="zh-CN" altLang="en-US" dirty="0"/>
                    </a:p>
                  </a:txBody>
                  <a:tcPr/>
                </a:tc>
              </a:tr>
              <a:tr h="74178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Oyster production</a:t>
                      </a:r>
                    </a:p>
                    <a:p>
                      <a:pPr algn="ctr"/>
                      <a:r>
                        <a:rPr lang="en-US" altLang="zh-CN" dirty="0" smtClean="0"/>
                        <a:t>(ton)</a:t>
                      </a:r>
                      <a:endParaRPr lang="zh-CN" altLang="en-US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78,244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182,831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52,377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13,262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326,715</a:t>
                      </a:r>
                      <a:endParaRPr lang="zh-CN" altLang="en-US" dirty="0"/>
                    </a:p>
                  </a:txBody>
                  <a:tcPr/>
                </a:tc>
              </a:tr>
              <a:tr h="1013446">
                <a:tc>
                  <a:txBody>
                    <a:bodyPr/>
                    <a:lstStyle/>
                    <a:p>
                      <a:pPr marL="0" marR="0" indent="0" algn="ctr" defTabSz="9138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Oyster harvest</a:t>
                      </a:r>
                    </a:p>
                    <a:p>
                      <a:pPr marL="0" marR="0" indent="0" algn="ctr" defTabSz="9138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(10</a:t>
                      </a:r>
                      <a:r>
                        <a:rPr lang="en-US" altLang="zh-CN" baseline="30000" dirty="0" smtClean="0"/>
                        <a:t>3</a:t>
                      </a:r>
                      <a:r>
                        <a:rPr lang="en-US" altLang="zh-CN" dirty="0" smtClean="0"/>
                        <a:t> bushels)</a:t>
                      </a:r>
                      <a:endParaRPr lang="zh-CN" altLang="en-US" dirty="0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31,297.8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73,132.5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20,950.9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5,304.8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130,686</a:t>
                      </a:r>
                      <a:endParaRPr lang="zh-CN" altLang="en-US" dirty="0"/>
                    </a:p>
                  </a:txBody>
                  <a:tcPr/>
                </a:tc>
              </a:tr>
              <a:tr h="704531">
                <a:tc>
                  <a:txBody>
                    <a:bodyPr/>
                    <a:lstStyle/>
                    <a:p>
                      <a:pPr algn="ctr"/>
                      <a:r>
                        <a:rPr lang="pt-PT" altLang="zh-CN" dirty="0" err="1" smtClean="0"/>
                        <a:t>Yield</a:t>
                      </a:r>
                      <a:endParaRPr lang="pt-PT" altLang="zh-CN" dirty="0" smtClean="0"/>
                    </a:p>
                    <a:p>
                      <a:pPr algn="ctr"/>
                      <a:r>
                        <a:rPr lang="pt-PT" altLang="zh-CN" dirty="0" smtClean="0"/>
                        <a:t>(kg</a:t>
                      </a:r>
                      <a:r>
                        <a:rPr lang="pt-PT" altLang="zh-CN" baseline="0" dirty="0" smtClean="0"/>
                        <a:t> m</a:t>
                      </a:r>
                      <a:r>
                        <a:rPr lang="pt-PT" altLang="zh-CN" baseline="30000" dirty="0" smtClean="0"/>
                        <a:t>-2</a:t>
                      </a:r>
                      <a:r>
                        <a:rPr lang="pt-PT" altLang="zh-CN" baseline="0" dirty="0" smtClean="0"/>
                        <a:t> y</a:t>
                      </a:r>
                      <a:r>
                        <a:rPr lang="pt-PT" altLang="zh-CN" baseline="30000" dirty="0" smtClean="0"/>
                        <a:t>-1</a:t>
                      </a:r>
                      <a:r>
                        <a:rPr lang="pt-PT" altLang="zh-CN" baseline="0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altLang="zh-CN" dirty="0" smtClean="0"/>
                        <a:t>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altLang="zh-CN" dirty="0" smtClean="0"/>
                        <a:t>0.7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altLang="zh-CN" dirty="0" smtClean="0"/>
                        <a:t>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altLang="zh-CN" dirty="0" smtClean="0"/>
                        <a:t>1.7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14" y="5214950"/>
            <a:ext cx="885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Note: 55% oyster mortality used over the 3 year culture cycle. </a:t>
            </a:r>
            <a:endParaRPr lang="zh-CN" altLang="en-US" sz="20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438" y="5857892"/>
            <a:ext cx="91440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simulation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uses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total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lease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area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divided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3 to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allow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crop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rotation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due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to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three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year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growth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cycle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for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eastern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oyster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LIS. Outputs (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yield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)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seem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reasonable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for a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stocking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density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of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62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oysters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m</a:t>
            </a:r>
            <a:r>
              <a:rPr lang="pt-PT" sz="1800" b="1" baseline="30000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-2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 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0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864096"/>
          </a:xfrm>
        </p:spPr>
        <p:txBody>
          <a:bodyPr/>
          <a:lstStyle/>
          <a:p>
            <a:r>
              <a:rPr lang="en-US" altLang="zh-CN" sz="3200" dirty="0" smtClean="0"/>
              <a:t>Top-down control of shellfish aquaculture on phytoplankton (chlorophyll in </a:t>
            </a:r>
            <a:r>
              <a:rPr lang="en-US" altLang="zh-CN" sz="3200" dirty="0" smtClean="0">
                <a:latin typeface="Symbol" pitchFamily="18" charset="2"/>
              </a:rPr>
              <a:t>m</a:t>
            </a:r>
            <a:r>
              <a:rPr lang="en-US" altLang="zh-CN" sz="3200" dirty="0" smtClean="0"/>
              <a:t>g L</a:t>
            </a:r>
            <a:r>
              <a:rPr lang="en-US" altLang="zh-CN" sz="3200" baseline="30000" dirty="0" smtClean="0"/>
              <a:t>-1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23528" y="1268760"/>
            <a:ext cx="8138140" cy="4199919"/>
            <a:chOff x="168015" y="1196752"/>
            <a:chExt cx="8138140" cy="4199919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15" y="1196752"/>
              <a:ext cx="8138140" cy="4199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979712" y="4208264"/>
              <a:ext cx="3825245" cy="406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Box with shellfish beds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8293" y="1988840"/>
            <a:ext cx="8788810" cy="4176489"/>
            <a:chOff x="168015" y="1906342"/>
            <a:chExt cx="9024602" cy="4176489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15" y="1906342"/>
              <a:ext cx="9024602" cy="4176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65411" y="4907666"/>
              <a:ext cx="7524327" cy="504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Box nearby without shellfish beds is also influenced</a:t>
              </a:r>
              <a:endParaRPr lang="zh-CN" altLang="en-US" dirty="0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1438" y="6215082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EcoWin.NET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includes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a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mass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balance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feature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which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allow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REServ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to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quantify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how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much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phytoplankton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detrital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POM are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removed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shellfish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aquaculture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3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644" y="332656"/>
            <a:ext cx="8062664" cy="1019200"/>
          </a:xfrm>
        </p:spPr>
        <p:txBody>
          <a:bodyPr/>
          <a:lstStyle/>
          <a:p>
            <a:r>
              <a:rPr lang="en-US" altLang="zh-CN" sz="3200" dirty="0" smtClean="0"/>
              <a:t>Top-down control of shellfish aquaculture on phytoplankton (chlorophyll in </a:t>
            </a:r>
            <a:r>
              <a:rPr lang="en-US" altLang="zh-CN" sz="3200" dirty="0" smtClean="0">
                <a:latin typeface="Symbol" pitchFamily="18" charset="2"/>
              </a:rPr>
              <a:t>m</a:t>
            </a:r>
            <a:r>
              <a:rPr lang="en-US" altLang="zh-CN" sz="3200" dirty="0" smtClean="0"/>
              <a:t>g L</a:t>
            </a:r>
            <a:r>
              <a:rPr lang="en-US" altLang="zh-CN" sz="3200" baseline="30000" dirty="0" smtClean="0"/>
              <a:t>-1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7724"/>
            <a:ext cx="87067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176" y="5572140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Julian day</a:t>
            </a:r>
            <a:endParaRPr lang="zh-CN" altLang="en-US" sz="16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438" y="6215082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Box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eastern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Long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Island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Sound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apparently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not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influenced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shellfish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aquaculture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0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8642"/>
            <a:ext cx="8454960" cy="587152"/>
          </a:xfrm>
        </p:spPr>
        <p:txBody>
          <a:bodyPr/>
          <a:lstStyle/>
          <a:p>
            <a:r>
              <a:rPr lang="en-US" altLang="zh-CN" sz="3200" dirty="0" smtClean="0"/>
              <a:t>Top-down control of shellfish aquaculture on POM (mg L</a:t>
            </a:r>
            <a:r>
              <a:rPr lang="en-US" altLang="zh-CN" sz="3200" baseline="30000" dirty="0" smtClean="0"/>
              <a:t>-1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3050"/>
            <a:ext cx="7613236" cy="457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6049"/>
            <a:ext cx="7306606" cy="452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2876" y="6215082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Particulate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organic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matter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(POM)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reduced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shellfish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aquaculture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a similar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way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to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chlorophyll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13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875184"/>
          </a:xfrm>
        </p:spPr>
        <p:txBody>
          <a:bodyPr/>
          <a:lstStyle/>
          <a:p>
            <a:r>
              <a:rPr lang="en-US" altLang="zh-CN" sz="2800" dirty="0" smtClean="0"/>
              <a:t>Top-down control of shellfish aquaculture on POM (mg L</a:t>
            </a:r>
            <a:r>
              <a:rPr lang="en-US" altLang="zh-CN" sz="2800" baseline="30000" dirty="0" smtClean="0"/>
              <a:t>-1</a:t>
            </a:r>
            <a:r>
              <a:rPr lang="en-US" altLang="zh-CN" sz="2800" dirty="0" smtClean="0"/>
              <a:t>).</a:t>
            </a:r>
            <a:endParaRPr lang="zh-CN" alt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790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4797152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/>
              <a:t>Julian day</a:t>
            </a:r>
            <a:endParaRPr lang="zh-CN" altLang="en-US" sz="16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7190" y="6143644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Box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eastern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Long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Island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Sound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apparently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not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influenced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shellfish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aquaculture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2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n-US" altLang="zh-CN" sz="3600" dirty="0" smtClean="0"/>
              <a:t>EcoWin.NET - Match of reported oyster harvest in Long </a:t>
            </a:r>
            <a:r>
              <a:rPr lang="en-US" altLang="zh-CN" sz="3600" dirty="0" err="1" smtClean="0"/>
              <a:t>Lisland</a:t>
            </a:r>
            <a:r>
              <a:rPr lang="en-US" altLang="zh-CN" sz="3600" dirty="0" smtClean="0"/>
              <a:t> Sound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6420" y="1124744"/>
            <a:ext cx="8948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Reported oyster production in 1995: </a:t>
            </a:r>
            <a:r>
              <a:rPr lang="en-US" altLang="zh-CN" u="sng" dirty="0" smtClean="0">
                <a:solidFill>
                  <a:srgbClr val="FF0000"/>
                </a:solidFill>
              </a:rPr>
              <a:t>5 million bushels,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about 125,000 tons.</a:t>
            </a:r>
            <a:endParaRPr lang="en-US" altLang="zh-CN" u="sng" dirty="0">
              <a:solidFill>
                <a:srgbClr val="FF0000"/>
              </a:solidFill>
            </a:endParaRPr>
          </a:p>
          <a:p>
            <a:r>
              <a:rPr lang="en-US" altLang="zh-CN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Changes to the </a:t>
            </a:r>
            <a:r>
              <a:rPr lang="en-US" altLang="zh-CN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EcoWin</a:t>
            </a:r>
            <a:r>
              <a:rPr lang="en-US" altLang="zh-CN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model: Culture area  </a:t>
            </a:r>
            <a:r>
              <a:rPr lang="en-US" altLang="zh-CN" u="sng" dirty="0" smtClean="0">
                <a:solidFill>
                  <a:srgbClr val="FF0000"/>
                </a:solidFill>
              </a:rPr>
              <a:t>decrease by 80%: </a:t>
            </a:r>
            <a:r>
              <a:rPr lang="en-US" altLang="zh-CN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Harvest = 133,300 tons = 5.3 million bushels.</a:t>
            </a:r>
            <a:endParaRPr lang="zh-CN" alt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3504" y="3071810"/>
            <a:ext cx="4515204" cy="2755900"/>
            <a:chOff x="488844" y="3481412"/>
            <a:chExt cx="4515204" cy="27559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44" y="3481412"/>
              <a:ext cx="4211960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131840" y="356372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err="1" smtClean="0"/>
                <a:t>Chl</a:t>
              </a:r>
              <a:r>
                <a:rPr lang="en-US" altLang="zh-CN" sz="1800" dirty="0" smtClean="0"/>
                <a:t> a (</a:t>
              </a:r>
              <a:r>
                <a:rPr lang="en-US" altLang="zh-CN" sz="1800" dirty="0" err="1" smtClean="0"/>
                <a:t>ug</a:t>
              </a:r>
              <a:r>
                <a:rPr lang="en-US" altLang="zh-CN" sz="1800" dirty="0" smtClean="0"/>
                <a:t>/L)</a:t>
              </a:r>
              <a:endParaRPr lang="zh-CN" altLang="en-US" sz="18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69751" y="3071810"/>
            <a:ext cx="4331405" cy="2755900"/>
            <a:chOff x="4705091" y="3481412"/>
            <a:chExt cx="4331405" cy="2755900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091" y="3481412"/>
              <a:ext cx="4115381" cy="275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164288" y="363573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err="1" smtClean="0"/>
                <a:t>Chl</a:t>
              </a:r>
              <a:r>
                <a:rPr lang="en-US" altLang="zh-CN" sz="1800" dirty="0" smtClean="0"/>
                <a:t> a (</a:t>
              </a:r>
              <a:r>
                <a:rPr lang="en-US" altLang="zh-CN" sz="1800" dirty="0" err="1" smtClean="0"/>
                <a:t>ug</a:t>
              </a:r>
              <a:r>
                <a:rPr lang="en-US" altLang="zh-CN" sz="1800" dirty="0" smtClean="0"/>
                <a:t>/L)</a:t>
              </a:r>
              <a:endParaRPr lang="zh-CN" altLang="en-US" sz="1800" dirty="0"/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2876" y="6215082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Top-down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control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phytoplankton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concentration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no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longer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evident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;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does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not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mean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that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no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reduction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phytoplankton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mass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but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not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visible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1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532440" cy="524006"/>
          </a:xfrm>
        </p:spPr>
        <p:txBody>
          <a:bodyPr/>
          <a:lstStyle/>
          <a:p>
            <a:r>
              <a:rPr lang="en-US" sz="2400" dirty="0" smtClean="0"/>
              <a:t>EcoWin.NET model – TEASMILE approach for wild species</a:t>
            </a:r>
            <a:br>
              <a:rPr lang="en-US" sz="2400" dirty="0" smtClean="0"/>
            </a:br>
            <a:r>
              <a:rPr lang="en-US" sz="2400" dirty="0" smtClean="0"/>
              <a:t>(confidential, AFBI Belfast – courtesy Heather Moore)</a:t>
            </a:r>
            <a:endParaRPr lang="en-US" sz="2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2876" y="5857892"/>
            <a:ext cx="91440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work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was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executed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over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2012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2013 to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address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interactions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among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shellfish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aquaculture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natural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benthic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communities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eutrophication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context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of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EU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Water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framework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Marine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Strategy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Framework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Directives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2844" y="1354471"/>
            <a:ext cx="88930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Collate benthic grab data by species and abundance,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analyse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by means of clustering software;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Select most representative species with respect to mean abundance. Around ten species will be chosen for each sediment category;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Determine typical filtration rates for selected species, using literature data;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Identify areas for the selected sediment types in each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EcoWin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box using GIS;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Correct for unclassified areas per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EcoWin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box;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Recode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EcoWin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to accept detailed data for wild species and simulate filtration and food removal;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Add wild species data to </a:t>
            </a:r>
            <a:r>
              <a:rPr lang="en-US" sz="2000" dirty="0" err="1" smtClean="0">
                <a:solidFill>
                  <a:srgbClr val="000000"/>
                </a:solidFill>
                <a:cs typeface="Arial" pitchFamily="34" charset="0"/>
              </a:rPr>
              <a:t>EcoWin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pt-PT" sz="2000" dirty="0" err="1" smtClean="0">
                <a:solidFill>
                  <a:srgbClr val="000000"/>
                </a:solidFill>
                <a:cs typeface="Arial" pitchFamily="34" charset="0"/>
              </a:rPr>
              <a:t>Recalibrate</a:t>
            </a:r>
            <a:r>
              <a:rPr lang="pt-PT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pt-PT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rgbClr val="000000"/>
                </a:solidFill>
                <a:cs typeface="Arial" pitchFamily="34" charset="0"/>
              </a:rPr>
              <a:t>validate</a:t>
            </a:r>
            <a:r>
              <a:rPr lang="pt-PT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rgbClr val="000000"/>
                </a:solidFill>
                <a:cs typeface="Arial" pitchFamily="34" charset="0"/>
              </a:rPr>
              <a:t>model</a:t>
            </a:r>
            <a:r>
              <a:rPr lang="pt-PT" sz="2000" dirty="0" smtClean="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pt-PT" sz="2000" dirty="0" smtClean="0">
                <a:solidFill>
                  <a:srgbClr val="000000"/>
                </a:solidFill>
                <a:cs typeface="Arial" pitchFamily="34" charset="0"/>
              </a:rPr>
              <a:t>Explore </a:t>
            </a:r>
            <a:r>
              <a:rPr lang="pt-PT" sz="2000" dirty="0" err="1" smtClean="0">
                <a:solidFill>
                  <a:srgbClr val="000000"/>
                </a:solidFill>
                <a:cs typeface="Arial" pitchFamily="34" charset="0"/>
              </a:rPr>
              <a:t>development</a:t>
            </a:r>
            <a:r>
              <a:rPr lang="pt-PT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sz="2000" dirty="0" err="1" smtClean="0">
                <a:solidFill>
                  <a:srgbClr val="000000"/>
                </a:solidFill>
                <a:cs typeface="Arial" pitchFamily="34" charset="0"/>
              </a:rPr>
              <a:t>scenarios</a:t>
            </a:r>
            <a:r>
              <a:rPr lang="pt-PT" sz="20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98306" cy="524006"/>
          </a:xfrm>
        </p:spPr>
        <p:txBody>
          <a:bodyPr/>
          <a:lstStyle/>
          <a:p>
            <a:r>
              <a:rPr lang="en-US" sz="2400" dirty="0" smtClean="0"/>
              <a:t>EcoWin.NET model – TEASMILE</a:t>
            </a:r>
            <a:br>
              <a:rPr lang="en-US" sz="2400" dirty="0" smtClean="0"/>
            </a:br>
            <a:r>
              <a:rPr lang="en-US" sz="2400" dirty="0" smtClean="0"/>
              <a:t> Sample locations, </a:t>
            </a:r>
            <a:r>
              <a:rPr lang="en-US" sz="2400" dirty="0" err="1" smtClean="0"/>
              <a:t>Decorana</a:t>
            </a:r>
            <a:r>
              <a:rPr lang="en-US" sz="2400" dirty="0" smtClean="0"/>
              <a:t> groupings and sediment types</a:t>
            </a:r>
            <a:endParaRPr lang="en-US" sz="2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1438" y="6215082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Benthic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species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were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associated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habitat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types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which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were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used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for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adding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detailed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filtration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per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box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habitat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EcoWin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429552" cy="529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200">
                <a:cs typeface="Times New Roman" pitchFamily="18" charset="0"/>
              </a:rPr>
              <a:t>                    </a:t>
            </a:r>
            <a:r>
              <a:rPr lang="en-US" altLang="zh-CN" sz="800">
                <a:cs typeface="Times New Roman" pitchFamily="18" charset="0"/>
              </a:rPr>
              <a:t> </a:t>
            </a:r>
            <a:endParaRPr lang="en-US" altLang="zh-CN">
              <a:cs typeface="Times New Roman" pitchFamily="18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81000" y="171540"/>
            <a:ext cx="8458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7575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  <a:t>Combining models using a </a:t>
            </a:r>
            <a:r>
              <a:rPr lang="en-US" sz="2800" dirty="0" err="1" smtClean="0">
                <a:solidFill>
                  <a:prstClr val="black"/>
                </a:solidFill>
                <a:cs typeface="Arial" pitchFamily="34" charset="0"/>
              </a:rPr>
              <a:t>multicriteria</a:t>
            </a:r>
            <a: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  <a:t> approach</a:t>
            </a:r>
          </a:p>
          <a:p>
            <a:pPr algn="ctr" defTabSz="917575">
              <a:lnSpc>
                <a:spcPct val="90000"/>
              </a:lnSpc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Criteria: (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) legal; (ii) physics; (iii) water quality; (iv) aquaculture</a:t>
            </a: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3" cstate="print"/>
          <a:srcRect r="4005" b="7870"/>
          <a:stretch>
            <a:fillRect/>
          </a:stretch>
        </p:blipFill>
        <p:spPr bwMode="auto">
          <a:xfrm>
            <a:off x="228600" y="990600"/>
            <a:ext cx="8667750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直接连接符 5"/>
          <p:cNvCxnSpPr>
            <a:cxnSpLocks/>
          </p:cNvCxnSpPr>
          <p:nvPr/>
        </p:nvCxnSpPr>
        <p:spPr>
          <a:xfrm>
            <a:off x="838200" y="4800600"/>
            <a:ext cx="3571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3"/>
          <p:cNvSpPr>
            <a:spLocks/>
          </p:cNvSpPr>
          <p:nvPr/>
        </p:nvSpPr>
        <p:spPr>
          <a:xfrm>
            <a:off x="3432175" y="4805363"/>
            <a:ext cx="365125" cy="2159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矩形 6"/>
          <p:cNvSpPr>
            <a:spLocks/>
          </p:cNvSpPr>
          <p:nvPr/>
        </p:nvSpPr>
        <p:spPr>
          <a:xfrm>
            <a:off x="3429000" y="5133975"/>
            <a:ext cx="368300" cy="201613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矩形 18"/>
          <p:cNvSpPr>
            <a:spLocks/>
          </p:cNvSpPr>
          <p:nvPr/>
        </p:nvSpPr>
        <p:spPr>
          <a:xfrm>
            <a:off x="838200" y="5394325"/>
            <a:ext cx="304800" cy="261938"/>
          </a:xfrm>
          <a:prstGeom prst="rect">
            <a:avLst/>
          </a:prstGeom>
          <a:solidFill>
            <a:srgbClr val="E5718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 20"/>
          <p:cNvSpPr>
            <a:spLocks/>
          </p:cNvSpPr>
          <p:nvPr/>
        </p:nvSpPr>
        <p:spPr bwMode="auto">
          <a:xfrm flipH="1">
            <a:off x="3505200" y="5521325"/>
            <a:ext cx="303213" cy="117475"/>
          </a:xfrm>
          <a:custGeom>
            <a:avLst/>
            <a:gdLst>
              <a:gd name="T0" fmla="*/ 0 w 222637"/>
              <a:gd name="T1" fmla="*/ 2147483647 h 24437"/>
              <a:gd name="T2" fmla="*/ 3557127 w 222637"/>
              <a:gd name="T3" fmla="*/ 2147483647 h 24437"/>
              <a:gd name="T4" fmla="*/ 5497417 w 222637"/>
              <a:gd name="T5" fmla="*/ 2147483647 h 24437"/>
              <a:gd name="T6" fmla="*/ 9054604 w 222637"/>
              <a:gd name="T7" fmla="*/ 2147483647 h 24437"/>
              <a:gd name="T8" fmla="*/ 0 60000 65536"/>
              <a:gd name="T9" fmla="*/ 0 60000 65536"/>
              <a:gd name="T10" fmla="*/ 0 60000 65536"/>
              <a:gd name="T11" fmla="*/ 0 60000 65536"/>
              <a:gd name="T12" fmla="*/ 0 w 222637"/>
              <a:gd name="T13" fmla="*/ 0 h 24437"/>
              <a:gd name="T14" fmla="*/ 222637 w 222637"/>
              <a:gd name="T15" fmla="*/ 24437 h 24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637" h="24437">
                <a:moveTo>
                  <a:pt x="0" y="16486"/>
                </a:moveTo>
                <a:cubicBezTo>
                  <a:pt x="47713" y="-2598"/>
                  <a:pt x="33599" y="-4931"/>
                  <a:pt x="87464" y="8535"/>
                </a:cubicBezTo>
                <a:cubicBezTo>
                  <a:pt x="103726" y="12600"/>
                  <a:pt x="135172" y="24437"/>
                  <a:pt x="135172" y="24437"/>
                </a:cubicBezTo>
                <a:cubicBezTo>
                  <a:pt x="217323" y="16222"/>
                  <a:pt x="188048" y="16486"/>
                  <a:pt x="222637" y="16486"/>
                </a:cubicBez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en-US" sz="1800" smtClean="0">
              <a:solidFill>
                <a:prstClr val="black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9215"/>
          <p:cNvSpPr>
            <a:spLocks noChangeArrowheads="1"/>
          </p:cNvSpPr>
          <p:nvPr/>
        </p:nvSpPr>
        <p:spPr bwMode="auto">
          <a:xfrm>
            <a:off x="3925888" y="4651375"/>
            <a:ext cx="24288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Aft>
                <a:spcPts val="700"/>
              </a:spcAft>
            </a:pPr>
            <a:r>
              <a:rPr lang="en-US" altLang="zh-CN" sz="1800" smtClean="0">
                <a:solidFill>
                  <a:prstClr val="black"/>
                </a:solidFill>
                <a:ea typeface="宋体"/>
                <a:cs typeface="Times New Roman" pitchFamily="18" charset="0"/>
              </a:rPr>
              <a:t>SWEM box</a:t>
            </a:r>
          </a:p>
          <a:p>
            <a:pPr eaLnBrk="1" hangingPunct="1">
              <a:spcAft>
                <a:spcPts val="700"/>
              </a:spcAft>
            </a:pPr>
            <a:r>
              <a:rPr lang="en-US" altLang="zh-CN" sz="1800" smtClean="0">
                <a:solidFill>
                  <a:prstClr val="black"/>
                </a:solidFill>
                <a:ea typeface="宋体"/>
                <a:cs typeface="Times New Roman" pitchFamily="18" charset="0"/>
              </a:rPr>
              <a:t>E2K box</a:t>
            </a:r>
          </a:p>
          <a:p>
            <a:pPr eaLnBrk="1" hangingPunct="1">
              <a:spcAft>
                <a:spcPts val="700"/>
              </a:spcAft>
            </a:pPr>
            <a:r>
              <a:rPr lang="en-US" altLang="zh-CN" sz="1800" smtClean="0">
                <a:solidFill>
                  <a:prstClr val="black"/>
                </a:solidFill>
                <a:ea typeface="宋体"/>
                <a:cs typeface="Times New Roman" pitchFamily="18" charset="0"/>
              </a:rPr>
              <a:t>50 foot depth contour </a:t>
            </a:r>
            <a:endParaRPr lang="en-US" sz="1800" smtClean="0">
              <a:solidFill>
                <a:prstClr val="black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325563" y="4651375"/>
            <a:ext cx="203993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spcAft>
                <a:spcPts val="700"/>
              </a:spcAft>
            </a:pPr>
            <a:r>
              <a:rPr lang="en-US" sz="180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State borders</a:t>
            </a:r>
          </a:p>
          <a:p>
            <a:pPr eaLnBrk="1" hangingPunct="1">
              <a:spcAft>
                <a:spcPts val="700"/>
              </a:spcAft>
            </a:pPr>
            <a:r>
              <a:rPr lang="en-US" sz="180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NY shellfish farms</a:t>
            </a:r>
          </a:p>
          <a:p>
            <a:pPr eaLnBrk="1" hangingPunct="1">
              <a:spcAft>
                <a:spcPts val="700"/>
              </a:spcAft>
            </a:pPr>
            <a:r>
              <a:rPr lang="en-US" altLang="zh-CN" sz="180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CT shellfish farms</a:t>
            </a:r>
            <a:endParaRPr lang="en-US" sz="1800" smtClean="0">
              <a:solidFill>
                <a:prstClr val="black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9216"/>
          <p:cNvSpPr>
            <a:spLocks noChangeArrowheads="1"/>
          </p:cNvSpPr>
          <p:nvPr/>
        </p:nvSpPr>
        <p:spPr bwMode="auto">
          <a:xfrm>
            <a:off x="76200" y="5791200"/>
            <a:ext cx="909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80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230 horizontal x 10 vertical layers in SWEM  </a:t>
            </a:r>
            <a:r>
              <a:rPr lang="en-US" altLang="zh-CN" sz="180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21 horizontal x  2 vertical boxes in E2K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6135688"/>
            <a:ext cx="922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smtClean="0">
                <a:solidFill>
                  <a:srgbClr val="002060"/>
                </a:solidFill>
                <a:ea typeface="+mn-ea"/>
                <a:cs typeface="Arial" pitchFamily="34" charset="0"/>
              </a:rPr>
              <a:t>Scale from 2300 to 42 cells: run culture cycles over long periods (10 years), with detailed simulation of aquaculture yield and long-term water quality  </a:t>
            </a:r>
            <a:endParaRPr lang="en-US" sz="2000" smtClean="0">
              <a:solidFill>
                <a:srgbClr val="00206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矩形 18"/>
          <p:cNvSpPr>
            <a:spLocks/>
          </p:cNvSpPr>
          <p:nvPr/>
        </p:nvSpPr>
        <p:spPr>
          <a:xfrm>
            <a:off x="838200" y="5057775"/>
            <a:ext cx="304800" cy="2619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8600" y="3124200"/>
            <a:ext cx="1752600" cy="152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1414"/>
            <a:ext cx="7772400" cy="524006"/>
          </a:xfrm>
        </p:spPr>
        <p:txBody>
          <a:bodyPr/>
          <a:lstStyle/>
          <a:p>
            <a:r>
              <a:rPr lang="en-US" sz="2400" dirty="0" smtClean="0"/>
              <a:t>EcoWin.NET model – TEASMILE substrate areas</a:t>
            </a:r>
            <a:endParaRPr lang="en-US" sz="2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1438" y="6246614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These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areas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were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associated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with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most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representative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species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filtration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rates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derived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from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literature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partitioning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of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food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added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to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EcoWin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5" y="714353"/>
          <a:ext cx="8215368" cy="5500729"/>
        </p:xfrm>
        <a:graphic>
          <a:graphicData uri="http://schemas.openxmlformats.org/drawingml/2006/table">
            <a:tbl>
              <a:tblPr/>
              <a:tblGrid>
                <a:gridCol w="892528"/>
                <a:gridCol w="1622356"/>
                <a:gridCol w="138922"/>
                <a:gridCol w="1853854"/>
                <a:gridCol w="1853854"/>
                <a:gridCol w="1853854"/>
              </a:tblGrid>
              <a:tr h="687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EcoWin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box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1A Sand wild species area (m</a:t>
                      </a:r>
                      <a:r>
                        <a:rPr lang="en-GB" sz="12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1C Pebbles to boulders on sand wild sp Area (m</a:t>
                      </a:r>
                      <a:r>
                        <a:rPr lang="en-GB" sz="12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2A Mud wild species area  (m</a:t>
                      </a:r>
                      <a:r>
                        <a:rPr lang="en-GB" sz="12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2B Muddy sand wild sp area  (m</a:t>
                      </a:r>
                      <a:r>
                        <a:rPr lang="en-GB" sz="1200" b="1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2957145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349269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24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4920006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22044612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33187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8300954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1010700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257289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936879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719215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263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58953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53953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893243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1201868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1017527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194274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507741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29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1030028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348807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503707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801918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21380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275303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13765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698801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2385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840160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16647161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7000329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33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904388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1752705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6300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486687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34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1777422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447042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216152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629728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28840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163425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240021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2585968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36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32432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2849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659007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1894107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329504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706387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38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1764675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401331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1209894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95819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39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26666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14333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2343981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546329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10636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518207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386315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634782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151004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158614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1394682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573975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600000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86367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1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0950" y="785794"/>
            <a:ext cx="8535892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Ecosystem-scale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modelling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is an important step in understanding the effect of shellfish aquaculture and reef restoration on ecosystem goods and services;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This kind of broad picture makes subsequent local-scale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modelling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much more convincing;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System-scale scenarios can be used to plug 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into screening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models such as ASSETS;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EcoWin.NET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REServ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model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will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include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dissolved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oxygen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simulate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quahogs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as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wild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species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TEASMILE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illustrates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how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wild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species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component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can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be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implemented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in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more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detail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used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for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assessment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effects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on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water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quality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2000"/>
              <a:buFont typeface="Arial" pitchFamily="34" charset="0"/>
              <a:buChar char="•"/>
            </a:pP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Simulation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shellfish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reefs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their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role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on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water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quality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is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perfectly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possible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in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EcoWin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but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requires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a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description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recruitment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(e.g. USACE),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bespoke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addition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features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such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as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role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shellfish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in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PT" dirty="0" err="1" smtClean="0">
                <a:solidFill>
                  <a:srgbClr val="000000"/>
                </a:solidFill>
                <a:cs typeface="Arial" pitchFamily="34" charset="0"/>
              </a:rPr>
              <a:t>denitrification</a:t>
            </a:r>
            <a:r>
              <a:rPr lang="pt-PT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8642" y="9850"/>
            <a:ext cx="8458200" cy="696132"/>
          </a:xfrm>
        </p:spPr>
        <p:txBody>
          <a:bodyPr/>
          <a:lstStyle/>
          <a:p>
            <a:r>
              <a:rPr lang="pt-PT" sz="3200" dirty="0" smtClean="0">
                <a:solidFill>
                  <a:srgbClr val="000000"/>
                </a:solidFill>
                <a:latin typeface="+mn-lt"/>
              </a:rPr>
              <a:t>Synthesis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200">
                <a:cs typeface="Times New Roman" pitchFamily="18" charset="0"/>
              </a:rPr>
              <a:t>                    </a:t>
            </a:r>
            <a:r>
              <a:rPr lang="en-US" altLang="zh-CN" sz="800">
                <a:cs typeface="Times New Roman" pitchFamily="18" charset="0"/>
              </a:rPr>
              <a:t> </a:t>
            </a:r>
            <a:endParaRPr lang="en-US" altLang="zh-CN"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488" y="1014105"/>
            <a:ext cx="8945562" cy="2914961"/>
            <a:chOff x="90488" y="898525"/>
            <a:chExt cx="8945562" cy="2914961"/>
          </a:xfrm>
        </p:grpSpPr>
        <p:pic>
          <p:nvPicPr>
            <p:cNvPr id="14338" name="图片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488" y="898525"/>
              <a:ext cx="8945562" cy="260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057400" y="3041650"/>
              <a:ext cx="838200" cy="3159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71670" y="3442981"/>
              <a:ext cx="838200" cy="315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3" name="TextBox 5"/>
            <p:cNvSpPr txBox="1">
              <a:spLocks noChangeArrowheads="1"/>
            </p:cNvSpPr>
            <p:nvPr/>
          </p:nvSpPr>
          <p:spPr bwMode="auto">
            <a:xfrm>
              <a:off x="3134039" y="2964137"/>
              <a:ext cx="4822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SWEM grid within </a:t>
              </a:r>
              <a:r>
                <a:rPr lang="en-US" dirty="0" smtClean="0"/>
                <a:t>LIS 2300 </a:t>
              </a:r>
              <a:r>
                <a:rPr lang="en-US" dirty="0"/>
                <a:t>boxes</a:t>
              </a:r>
            </a:p>
          </p:txBody>
        </p:sp>
        <p:sp>
          <p:nvSpPr>
            <p:cNvPr id="14344" name="TextBox 8"/>
            <p:cNvSpPr txBox="1">
              <a:spLocks noChangeArrowheads="1"/>
            </p:cNvSpPr>
            <p:nvPr/>
          </p:nvSpPr>
          <p:spPr bwMode="auto">
            <a:xfrm>
              <a:off x="3143240" y="3351821"/>
              <a:ext cx="38846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EcoWin</a:t>
              </a:r>
              <a:r>
                <a:rPr lang="en-US" dirty="0" smtClean="0"/>
                <a:t> grid 42 </a:t>
              </a:r>
              <a:r>
                <a:rPr lang="en-US" dirty="0"/>
                <a:t>boxes</a:t>
              </a:r>
            </a:p>
          </p:txBody>
        </p:sp>
      </p:grp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81000" y="0"/>
            <a:ext cx="8458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7575" eaLnBrk="0" hangingPunct="0">
              <a:lnSpc>
                <a:spcPct val="90000"/>
              </a:lnSpc>
            </a:pPr>
            <a:r>
              <a:rPr lang="en-US" sz="3200" dirty="0">
                <a:latin typeface="Arial" pitchFamily="34" charset="0"/>
              </a:rPr>
              <a:t>Final box layout for </a:t>
            </a:r>
            <a:r>
              <a:rPr lang="en-US" sz="3200" dirty="0" smtClean="0">
                <a:latin typeface="Arial" pitchFamily="34" charset="0"/>
              </a:rPr>
              <a:t>the EcoWin.NET ecosystem-scale </a:t>
            </a:r>
            <a:r>
              <a:rPr lang="en-US" sz="3200" dirty="0">
                <a:latin typeface="Arial" pitchFamily="34" charset="0"/>
              </a:rPr>
              <a:t>carrying capacity model</a:t>
            </a: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76200" y="4006714"/>
            <a:ext cx="9220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The </a:t>
            </a:r>
            <a:r>
              <a:rPr lang="en-US" sz="2000" dirty="0" err="1" smtClean="0">
                <a:solidFill>
                  <a:srgbClr val="002060"/>
                </a:solidFill>
              </a:rPr>
              <a:t>EcoWin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</a:rPr>
              <a:t>box layout used a set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of criteria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</a:rPr>
              <a:t> based on natural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and social components, </a:t>
            </a:r>
            <a:r>
              <a:rPr lang="en-US" sz="2000" dirty="0" smtClean="0">
                <a:solidFill>
                  <a:srgbClr val="002060"/>
                </a:solidFill>
              </a:rPr>
              <a:t>agreed by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</a:rPr>
              <a:t>partners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and stakeholder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</a:rPr>
              <a:t>associations</a:t>
            </a:r>
            <a:endParaRPr lang="en-US" sz="20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The SWEM model is run for one year, providing detailed water circulation for use by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</a:rPr>
              <a:t>EcoWin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</a:rPr>
              <a:t>EcoWin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has a specific focus on aquaculture and water quality at a decadal scale. This scale is interesting for economic models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Water quality results for both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</a:rPr>
              <a:t>EcoWin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and SWEM can be compared, and after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</a:rPr>
              <a:t>tuning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, both models can be used to generate outputs for use in ASSETS, as an overall synthesis model, and FARM, as a local scale model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3226"/>
            <a:ext cx="7772400" cy="524006"/>
          </a:xfrm>
        </p:spPr>
        <p:txBody>
          <a:bodyPr/>
          <a:lstStyle/>
          <a:p>
            <a:r>
              <a:rPr lang="en-US" sz="3600" dirty="0" smtClean="0"/>
              <a:t>EcoWin.NET model – File menu and general definitions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00" y="1254327"/>
            <a:ext cx="9150206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32" y="6444044"/>
            <a:ext cx="9786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EcoWin.NET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was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redesigned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from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ground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up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2012-2013 for 64-bit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computers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3226"/>
            <a:ext cx="7772400" cy="524006"/>
          </a:xfrm>
        </p:spPr>
        <p:txBody>
          <a:bodyPr/>
          <a:lstStyle/>
          <a:p>
            <a:r>
              <a:rPr lang="en-US" sz="3600" dirty="0" smtClean="0"/>
              <a:t>EcoWin.NET model – screenshot of objects library, 1992-2013 </a:t>
            </a:r>
            <a:endParaRPr lang="en-US" sz="36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1438" y="6444044"/>
            <a:ext cx="91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EcoWin.NET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contains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a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many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different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functional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objects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00" y="1253341"/>
            <a:ext cx="9080968" cy="51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33226"/>
            <a:ext cx="8532440" cy="524006"/>
          </a:xfrm>
        </p:spPr>
        <p:txBody>
          <a:bodyPr/>
          <a:lstStyle/>
          <a:p>
            <a:r>
              <a:rPr lang="en-US" sz="3600" dirty="0" smtClean="0"/>
              <a:t>EcoWin.NET model – screenshot of Long Island Sound system and objects</a:t>
            </a:r>
            <a:endParaRPr lang="en-US" sz="36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1438" y="6444044"/>
            <a:ext cx="914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LIS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model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will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contain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bespoke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EcoWin.NET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objects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4422"/>
            <a:ext cx="9144000" cy="51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3226"/>
            <a:ext cx="7772400" cy="524006"/>
          </a:xfrm>
        </p:spPr>
        <p:txBody>
          <a:bodyPr/>
          <a:lstStyle/>
          <a:p>
            <a:r>
              <a:rPr lang="en-US" sz="3600" dirty="0" smtClean="0"/>
              <a:t>EcoWin.NET model – screenshot of Long Island Sound setup file</a:t>
            </a:r>
            <a:endParaRPr lang="en-US" sz="36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32" y="6444044"/>
            <a:ext cx="9786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EcoWin.NET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built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for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multi-year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runs (10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years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more)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and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runs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fast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9144000" cy="51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318158" cy="524006"/>
          </a:xfrm>
        </p:spPr>
        <p:txBody>
          <a:bodyPr/>
          <a:lstStyle/>
          <a:p>
            <a:r>
              <a:rPr lang="en-US" sz="2800" dirty="0" smtClean="0"/>
              <a:t>EcoWin.NET model – description of culture practice</a:t>
            </a:r>
            <a:endParaRPr lang="en-US" sz="28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1438" y="6072206"/>
            <a:ext cx="9144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theory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seems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easier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than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writing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mathematical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models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practice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,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accurate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description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of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culture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practice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is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often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a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big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 </a:t>
            </a:r>
            <a:r>
              <a:rPr lang="pt-PT" sz="1800" b="1" dirty="0" err="1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challenge</a:t>
            </a:r>
            <a:r>
              <a:rPr lang="pt-PT" sz="1800" b="1" dirty="0" smtClean="0">
                <a:solidFill>
                  <a:srgbClr val="408000"/>
                </a:solidFill>
                <a:latin typeface="Trebuchet MS" pitchFamily="34" charset="0"/>
                <a:ea typeface="ＭＳ Ｐゴシック"/>
                <a:cs typeface="Arial" pitchFamily="34" charset="0"/>
              </a:rPr>
              <a:t>.</a:t>
            </a:r>
            <a:endParaRPr lang="en-US" sz="1800" b="1" dirty="0">
              <a:solidFill>
                <a:srgbClr val="408000"/>
              </a:solidFill>
              <a:latin typeface="Trebuchet MS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" y="950507"/>
            <a:ext cx="8643966" cy="233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571876"/>
            <a:ext cx="8643999" cy="2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1698</Words>
  <Application>Microsoft Office PowerPoint</Application>
  <PresentationFormat>On-screen Show (4:3)</PresentationFormat>
  <Paragraphs>318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10_Blank Presentation</vt:lpstr>
      <vt:lpstr>Blank Presentation</vt:lpstr>
      <vt:lpstr>1_Office 主题​​</vt:lpstr>
      <vt:lpstr>2_Office Theme</vt:lpstr>
      <vt:lpstr>3_Office Theme</vt:lpstr>
      <vt:lpstr>4_Office Theme</vt:lpstr>
      <vt:lpstr>CAPES Meeting</vt:lpstr>
      <vt:lpstr>Eutrophication control through bioextraction Application of the EcoWin.NET ecosystem model</vt:lpstr>
      <vt:lpstr>Slide 3</vt:lpstr>
      <vt:lpstr>Slide 4</vt:lpstr>
      <vt:lpstr>EcoWin.NET model – File menu and general definitions</vt:lpstr>
      <vt:lpstr>EcoWin.NET model – screenshot of objects library, 1992-2013 </vt:lpstr>
      <vt:lpstr>EcoWin.NET model – screenshot of Long Island Sound system and objects</vt:lpstr>
      <vt:lpstr>EcoWin.NET model – screenshot of Long Island Sound setup file</vt:lpstr>
      <vt:lpstr>EcoWin.NET model – description of culture practice</vt:lpstr>
      <vt:lpstr>Slide 10</vt:lpstr>
      <vt:lpstr>EcoWin estimates of water residence time</vt:lpstr>
      <vt:lpstr>EcoWin simulation of salinity (psu) in the model boxes</vt:lpstr>
      <vt:lpstr>Nutrient comparisons between SWEM and EcoWin.NET (DIN in mmol L-1)</vt:lpstr>
      <vt:lpstr>Nutrient comparisons between SWEM and EcoWin.NET (DIN in mmol L-1)</vt:lpstr>
      <vt:lpstr>Phytoplankton comparisons between SWEM and EcoWin.NET (chlorophyll in mg L-1)</vt:lpstr>
      <vt:lpstr>Phytoplankton comparisons between SWEM and EcoWin.NET (chlorophyll in mg L-1)</vt:lpstr>
      <vt:lpstr>EcoWin.NET results for phytoplankton biomass with all objects switched on (output for year 5)</vt:lpstr>
      <vt:lpstr>Oyster individual growth Current version of EcoWin.NET is using  C.gigas</vt:lpstr>
      <vt:lpstr>Slide 19</vt:lpstr>
      <vt:lpstr>Slide 20</vt:lpstr>
      <vt:lpstr>Slide 21</vt:lpstr>
      <vt:lpstr>EcoWin.NET - Oyster harvest, stable model</vt:lpstr>
      <vt:lpstr>Top-down control of shellfish aquaculture on phytoplankton (chlorophyll in mg L-1)</vt:lpstr>
      <vt:lpstr>Top-down control of shellfish aquaculture on phytoplankton (chlorophyll in mg L-1)</vt:lpstr>
      <vt:lpstr>Top-down control of shellfish aquaculture on POM (mg L-1)</vt:lpstr>
      <vt:lpstr>Top-down control of shellfish aquaculture on POM (mg L-1).</vt:lpstr>
      <vt:lpstr>EcoWin.NET - Match of reported oyster harvest in Long Lisland Sound</vt:lpstr>
      <vt:lpstr>EcoWin.NET model – TEASMILE approach for wild species (confidential, AFBI Belfast – courtesy Heather Moore)</vt:lpstr>
      <vt:lpstr>EcoWin.NET model – TEASMILE  Sample locations, Decorana groupings and sediment types</vt:lpstr>
      <vt:lpstr>EcoWin.NET model – TEASMILE substrate areas</vt:lpstr>
      <vt:lpstr>Synthesis</vt:lpstr>
    </vt:vector>
  </TitlesOfParts>
  <Company>Maria Helena  Costa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</dc:title>
  <dc:creator>J.G. Ferreira</dc:creator>
  <cp:lastModifiedBy>IMAR</cp:lastModifiedBy>
  <cp:revision>554</cp:revision>
  <dcterms:created xsi:type="dcterms:W3CDTF">2008-01-07T17:36:05Z</dcterms:created>
  <dcterms:modified xsi:type="dcterms:W3CDTF">2013-07-16T11:31:11Z</dcterms:modified>
</cp:coreProperties>
</file>